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40"/>
    <p:restoredTop sz="94582"/>
  </p:normalViewPr>
  <p:slideViewPr>
    <p:cSldViewPr snapToGrid="0">
      <p:cViewPr varScale="1">
        <p:scale>
          <a:sx n="120" d="100"/>
          <a:sy n="120" d="100"/>
        </p:scale>
        <p:origin x="39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355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0620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8436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8265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jpe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jpe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0.jpe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7.m4a"/><Relationship Id="rId7" Type="http://schemas.openxmlformats.org/officeDocument/2006/relationships/hyperlink" Target="https://www.ibm.com/docs/en/aspera-on-cloud?topic=encryption-content-in-flight-rest" TargetMode="External"/><Relationship Id="rId2" Type="http://schemas.microsoft.com/office/2007/relationships/media" Target="../media/media17.m4a"/><Relationship Id="rId1" Type="http://schemas.openxmlformats.org/officeDocument/2006/relationships/tags" Target="../tags/tag19.xml"/><Relationship Id="rId6" Type="http://schemas.openxmlformats.org/officeDocument/2006/relationships/hyperlink" Target="https://cloud.google.com/docs/security/encryption/default-encryption" TargetMode="External"/><Relationship Id="rId5" Type="http://schemas.openxmlformats.org/officeDocument/2006/relationships/notesSlide" Target="../notesSlides/notesSlide1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jpe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jpe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Daniel </a:t>
            </a:r>
            <a:r>
              <a:rPr lang="en-US" sz="1850" i="1" dirty="0" err="1"/>
              <a:t>Olaosebikan</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i="1" dirty="0"/>
              <a:t>Cs 405</a:t>
            </a:r>
          </a:p>
          <a:p>
            <a:pPr marL="0" lvl="0" indent="0" algn="l" rtl="0">
              <a:lnSpc>
                <a:spcPct val="70000"/>
              </a:lnSpc>
              <a:spcBef>
                <a:spcPts val="1000"/>
              </a:spcBef>
              <a:spcAft>
                <a:spcPts val="0"/>
              </a:spcAft>
              <a:buSzPts val="1850"/>
              <a:buNone/>
            </a:pPr>
            <a:r>
              <a:rPr lang="en-US" i="1" dirty="0"/>
              <a:t>Southern New Hampshire</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extLst>
              <a:ext uri="{FF2B5EF4-FFF2-40B4-BE49-F238E27FC236}">
                <a16:creationId xmlns:a16="http://schemas.microsoft.com/office/drawing/2014/main" id="{9FF40CBB-70FF-D301-0BDD-D62502F6D5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361"/>
    </mc:Choice>
    <mc:Fallback>
      <p:transition spd="slow" advTm="11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ALWAYSFAIL</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a:extLst>
              <a:ext uri="{FF2B5EF4-FFF2-40B4-BE49-F238E27FC236}">
                <a16:creationId xmlns:a16="http://schemas.microsoft.com/office/drawing/2014/main" id="{0E7D6662-5597-8940-F527-00744ED6E0FC}"/>
              </a:ext>
            </a:extLst>
          </p:cNvPr>
          <p:cNvPicPr>
            <a:picLocks noChangeAspect="1"/>
          </p:cNvPicPr>
          <p:nvPr/>
        </p:nvPicPr>
        <p:blipFill>
          <a:blip r:embed="rId7"/>
          <a:stretch>
            <a:fillRect/>
          </a:stretch>
        </p:blipFill>
        <p:spPr>
          <a:xfrm>
            <a:off x="606055" y="2979999"/>
            <a:ext cx="7772400" cy="626702"/>
          </a:xfrm>
          <a:prstGeom prst="rect">
            <a:avLst/>
          </a:prstGeom>
        </p:spPr>
      </p:pic>
      <p:pic>
        <p:nvPicPr>
          <p:cNvPr id="8" name="Audio 7">
            <a:extLst>
              <a:ext uri="{FF2B5EF4-FFF2-40B4-BE49-F238E27FC236}">
                <a16:creationId xmlns:a16="http://schemas.microsoft.com/office/drawing/2014/main" id="{B1AE4C4C-357E-5644-FDAB-E8A3C593565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2361368"/>
      </p:ext>
    </p:extLst>
  </p:cSld>
  <p:clrMapOvr>
    <a:masterClrMapping/>
  </p:clrMapOvr>
  <mc:AlternateContent xmlns:mc="http://schemas.openxmlformats.org/markup-compatibility/2006">
    <mc:Choice xmlns:p14="http://schemas.microsoft.com/office/powerpoint/2010/main" Requires="p14">
      <p:transition spd="slow" p14:dur="2000" advTm="2324"/>
    </mc:Choice>
    <mc:Fallback>
      <p:transition spd="slow" advTm="2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CANADDTOEMPTYVECTOR</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white background with black text&#10;&#10;Description automatically generated">
            <a:extLst>
              <a:ext uri="{FF2B5EF4-FFF2-40B4-BE49-F238E27FC236}">
                <a16:creationId xmlns:a16="http://schemas.microsoft.com/office/drawing/2014/main" id="{190F72C3-F8D8-AC4E-3A58-DB7958AF27FF}"/>
              </a:ext>
            </a:extLst>
          </p:cNvPr>
          <p:cNvPicPr>
            <a:picLocks noChangeAspect="1"/>
          </p:cNvPicPr>
          <p:nvPr/>
        </p:nvPicPr>
        <p:blipFill>
          <a:blip r:embed="rId7"/>
          <a:stretch>
            <a:fillRect/>
          </a:stretch>
        </p:blipFill>
        <p:spPr>
          <a:xfrm>
            <a:off x="685800" y="2875258"/>
            <a:ext cx="7772400" cy="1465185"/>
          </a:xfrm>
          <a:prstGeom prst="rect">
            <a:avLst/>
          </a:prstGeom>
        </p:spPr>
      </p:pic>
      <p:pic>
        <p:nvPicPr>
          <p:cNvPr id="5" name="Audio 4">
            <a:extLst>
              <a:ext uri="{FF2B5EF4-FFF2-40B4-BE49-F238E27FC236}">
                <a16:creationId xmlns:a16="http://schemas.microsoft.com/office/drawing/2014/main" id="{E8F10B43-5F4C-4712-D39B-913EE216051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84618961"/>
      </p:ext>
    </p:extLst>
  </p:cSld>
  <p:clrMapOvr>
    <a:masterClrMapping/>
  </p:clrMapOvr>
  <mc:AlternateContent xmlns:mc="http://schemas.openxmlformats.org/markup-compatibility/2006">
    <mc:Choice xmlns:p14="http://schemas.microsoft.com/office/powerpoint/2010/main" Requires="p14">
      <p:transition spd="slow" p14:dur="2000" advTm="3945"/>
    </mc:Choice>
    <mc:Fallback>
      <p:transition spd="slow" advTm="3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CANADDFIVEVALUESTOVECTOR</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F02EF1C9-0D47-7B8E-B008-7D8498DA61F5}"/>
              </a:ext>
            </a:extLst>
          </p:cNvPr>
          <p:cNvPicPr>
            <a:picLocks noChangeAspect="1"/>
          </p:cNvPicPr>
          <p:nvPr/>
        </p:nvPicPr>
        <p:blipFill>
          <a:blip r:embed="rId7"/>
          <a:stretch>
            <a:fillRect/>
          </a:stretch>
        </p:blipFill>
        <p:spPr>
          <a:xfrm>
            <a:off x="792125" y="2982433"/>
            <a:ext cx="7772400" cy="675022"/>
          </a:xfrm>
          <a:prstGeom prst="rect">
            <a:avLst/>
          </a:prstGeom>
        </p:spPr>
      </p:pic>
      <p:pic>
        <p:nvPicPr>
          <p:cNvPr id="6" name="Audio 5">
            <a:extLst>
              <a:ext uri="{FF2B5EF4-FFF2-40B4-BE49-F238E27FC236}">
                <a16:creationId xmlns:a16="http://schemas.microsoft.com/office/drawing/2014/main" id="{F89C4EFD-648C-1429-50D5-6D1EC94FF72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876231169"/>
      </p:ext>
    </p:extLst>
  </p:cSld>
  <p:clrMapOvr>
    <a:masterClrMapping/>
  </p:clrMapOvr>
  <mc:AlternateContent xmlns:mc="http://schemas.openxmlformats.org/markup-compatibility/2006">
    <mc:Choice xmlns:p14="http://schemas.microsoft.com/office/powerpoint/2010/main" Requires="p14">
      <p:transition spd="slow" p14:dur="2000" advTm="11028"/>
    </mc:Choice>
    <mc:Fallback>
      <p:transition spd="slow" advTm="11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FB51D036-84A7-C9B2-CAD0-EAC6087456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497"/>
    </mc:Choice>
    <mc:Fallback>
      <p:transition spd="slow" advTm="23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800100" lvl="1">
              <a:buSzPts val="2000"/>
            </a:pPr>
            <a:r>
              <a:rPr lang="en-US" dirty="0" err="1"/>
              <a:t>DevSecOps</a:t>
            </a:r>
            <a:r>
              <a:rPr lang="en-US" dirty="0"/>
              <a:t> pipeline is the integration of security practices tooling scanning, threat intelligence and more to software development cycle.</a:t>
            </a:r>
          </a:p>
          <a:p>
            <a:pPr marL="800100" lvl="1">
              <a:buSzPts val="2000"/>
            </a:pPr>
            <a:endParaRPr lang="en-US" dirty="0"/>
          </a:p>
          <a:p>
            <a:pPr marL="800100" lvl="1">
              <a:buSzPts val="2000"/>
            </a:pPr>
            <a:r>
              <a:rPr lang="en-US" dirty="0"/>
              <a:t>Tools:</a:t>
            </a:r>
          </a:p>
          <a:p>
            <a:pPr marL="800100" lvl="1">
              <a:buSzPts val="2000"/>
            </a:pPr>
            <a:r>
              <a:rPr lang="en-US" sz="1800" dirty="0" err="1">
                <a:effectLst/>
                <a:latin typeface="Calibri" panose="020F0502020204030204" pitchFamily="34" charset="0"/>
                <a:ea typeface="Calibri" panose="020F0502020204030204" pitchFamily="34" charset="0"/>
              </a:rPr>
              <a:t>Parasoft</a:t>
            </a:r>
            <a:r>
              <a:rPr lang="en-US" sz="1800" dirty="0">
                <a:effectLst/>
                <a:latin typeface="Calibri" panose="020F0502020204030204" pitchFamily="34" charset="0"/>
                <a:ea typeface="Calibri" panose="020F0502020204030204" pitchFamily="34" charset="0"/>
              </a:rPr>
              <a:t> C/C++test: This is an integrated development testing solutions that help developers improve software qualities.</a:t>
            </a:r>
          </a:p>
          <a:p>
            <a:pPr marL="800100" lvl="1">
              <a:buSzPts val="2000"/>
            </a:pPr>
            <a:r>
              <a:rPr lang="en-US" sz="1800" dirty="0" err="1">
                <a:effectLst/>
                <a:latin typeface="Calibri" panose="020F0502020204030204" pitchFamily="34" charset="0"/>
                <a:ea typeface="Calibri" panose="020F0502020204030204" pitchFamily="34" charset="0"/>
              </a:rPr>
              <a:t>Astrée</a:t>
            </a:r>
            <a:r>
              <a:rPr lang="en-US" sz="1800" dirty="0">
                <a:latin typeface="Calibri" panose="020F0502020204030204" pitchFamily="34" charset="0"/>
                <a:ea typeface="Calibri" panose="020F0502020204030204" pitchFamily="34" charset="0"/>
              </a:rPr>
              <a:t>: this is a static analyzer that analyzes programs written in C++.</a:t>
            </a:r>
          </a:p>
          <a:p>
            <a:pPr marL="800100" lvl="1">
              <a:buSzPts val="2000"/>
            </a:pPr>
            <a:r>
              <a:rPr lang="en-US" sz="1800" dirty="0" err="1">
                <a:effectLst/>
                <a:latin typeface="Calibri" panose="020F0502020204030204" pitchFamily="34" charset="0"/>
                <a:ea typeface="Calibri" panose="020F0502020204030204" pitchFamily="34" charset="0"/>
              </a:rPr>
              <a:t>Polyspace</a:t>
            </a:r>
            <a:r>
              <a:rPr lang="en-US" sz="1800" dirty="0">
                <a:effectLst/>
                <a:latin typeface="Calibri" panose="020F0502020204030204" pitchFamily="34" charset="0"/>
                <a:ea typeface="Calibri" panose="020F0502020204030204" pitchFamily="34" charset="0"/>
              </a:rPr>
              <a:t> Bug Finder: Checks for cast to pointer pointing to object of different type (rule partially covered)</a:t>
            </a:r>
            <a:r>
              <a:rPr lang="en-US" dirty="0">
                <a:effectLst/>
              </a:rPr>
              <a:t> </a:t>
            </a: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4605012F-F355-E80D-2A36-57EF24FCE8E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406"/>
    </mc:Choice>
    <mc:Fallback>
      <p:transition spd="slow" advTm="65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dirty="0"/>
              <a:t>[Describe the problems, the solutions, and the risks or benefits involved if you act now or wait. Where is the strategy lacking? What are the risks of using this strategy? Which steps should be taken?]</a:t>
            </a:r>
          </a:p>
          <a:p>
            <a:pPr marL="228600" lvl="0" indent="-228600" algn="l" rtl="0">
              <a:lnSpc>
                <a:spcPct val="90000"/>
              </a:lnSpc>
              <a:spcBef>
                <a:spcPts val="0"/>
              </a:spcBef>
              <a:spcAft>
                <a:spcPts val="0"/>
              </a:spcAft>
              <a:buClr>
                <a:schemeClr val="lt1"/>
              </a:buClr>
              <a:buSzPts val="2000"/>
              <a:buChar char="•"/>
            </a:pPr>
            <a:r>
              <a:rPr lang="en-US" sz="2000" dirty="0"/>
              <a:t>Risks:</a:t>
            </a:r>
          </a:p>
          <a:p>
            <a:pPr marL="685800" lvl="1" indent="-228600">
              <a:spcBef>
                <a:spcPts val="0"/>
              </a:spcBef>
              <a:buSzPts val="2000"/>
            </a:pPr>
            <a:r>
              <a:rPr lang="en-US" dirty="0"/>
              <a:t>It could risk losing customers because their data will be leaked and they wouldn’t want to work whichever company again.</a:t>
            </a:r>
          </a:p>
          <a:p>
            <a:pPr marL="685800" lvl="1" indent="-228600">
              <a:spcBef>
                <a:spcPts val="0"/>
              </a:spcBef>
              <a:buSzPts val="2000"/>
            </a:pPr>
            <a:r>
              <a:rPr lang="en-US" dirty="0"/>
              <a:t>It could risk having huge financial problems</a:t>
            </a:r>
          </a:p>
          <a:p>
            <a:pPr marL="685800" lvl="1" indent="-228600">
              <a:spcBef>
                <a:spcPts val="0"/>
              </a:spcBef>
              <a:buSzPts val="2000"/>
            </a:pPr>
            <a:r>
              <a:rPr lang="en-US" dirty="0"/>
              <a:t>Vulnerable to multiple attacks</a:t>
            </a:r>
          </a:p>
          <a:p>
            <a:pPr marL="685800" lvl="1" indent="-228600">
              <a:spcBef>
                <a:spcPts val="0"/>
              </a:spcBef>
              <a:buSzPts val="2000"/>
            </a:pPr>
            <a:r>
              <a:rPr lang="en-US" dirty="0"/>
              <a:t>It could cause harm to data</a:t>
            </a:r>
          </a:p>
          <a:p>
            <a:pPr marL="685800" lvl="1" indent="-228600">
              <a:spcBef>
                <a:spcPts val="0"/>
              </a:spcBef>
              <a:buSzPts val="2000"/>
            </a:pPr>
            <a:endParaRPr lang="en-US" dirty="0"/>
          </a:p>
          <a:p>
            <a:pPr marL="800100" lvl="1">
              <a:spcBef>
                <a:spcPts val="0"/>
              </a:spcBef>
              <a:buSzPts val="2000"/>
            </a:pPr>
            <a:r>
              <a:rPr lang="en-US" dirty="0"/>
              <a:t>Solutions to avoid this risks:</a:t>
            </a:r>
          </a:p>
          <a:p>
            <a:pPr marL="1257300" lvl="2">
              <a:spcBef>
                <a:spcPts val="0"/>
              </a:spcBef>
              <a:buSzPts val="2000"/>
            </a:pPr>
            <a:r>
              <a:rPr lang="en-US" dirty="0"/>
              <a:t>Implement security early</a:t>
            </a:r>
          </a:p>
          <a:p>
            <a:pPr marL="1257300" lvl="2">
              <a:spcBef>
                <a:spcPts val="0"/>
              </a:spcBef>
              <a:buSzPts val="2000"/>
            </a:pPr>
            <a:r>
              <a:rPr lang="en-US" dirty="0"/>
              <a:t>Reduce the possibility of overhead</a:t>
            </a:r>
          </a:p>
          <a:p>
            <a:pPr marL="1257300" lvl="2">
              <a:spcBef>
                <a:spcPts val="0"/>
              </a:spcBef>
              <a:buSzPts val="2000"/>
            </a:pPr>
            <a:r>
              <a:rPr lang="en-US" dirty="0"/>
              <a:t>Always do a through check to make sure there is no vulnerability and every security put in place works.</a:t>
            </a:r>
          </a:p>
          <a:p>
            <a:pPr marL="1257300" lvl="2">
              <a:spcBef>
                <a:spcPts val="0"/>
              </a:spcBef>
              <a:buSzPts val="2000"/>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F86C2DB6-67DD-05DB-7F43-487B742DF5B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204"/>
    </mc:Choice>
    <mc:Fallback>
      <p:transition spd="slow" advTm="105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1143000" lvl="2" indent="-228600" algn="l" rtl="0">
              <a:lnSpc>
                <a:spcPct val="200000"/>
              </a:lnSpc>
              <a:spcBef>
                <a:spcPts val="0"/>
              </a:spcBef>
              <a:spcAft>
                <a:spcPts val="0"/>
              </a:spcAft>
              <a:buClr>
                <a:schemeClr val="lt1"/>
              </a:buClr>
              <a:buSzPts val="1800"/>
              <a:buChar char="•"/>
            </a:pPr>
            <a:r>
              <a:rPr lang="en-US" sz="2400" dirty="0"/>
              <a:t>Possible Gaps in Security Policy:</a:t>
            </a:r>
          </a:p>
          <a:p>
            <a:pPr marL="1600200" lvl="3" indent="-228600">
              <a:lnSpc>
                <a:spcPct val="200000"/>
              </a:lnSpc>
              <a:spcBef>
                <a:spcPts val="0"/>
              </a:spcBef>
            </a:pPr>
            <a:r>
              <a:rPr lang="en-US" sz="1800" dirty="0"/>
              <a:t>Having a white hat security firm or hacker to check software can give real life tests and see if there is vulnerabilities that need to be fixed.</a:t>
            </a:r>
          </a:p>
          <a:p>
            <a:pPr marL="1600200" lvl="3" indent="-228600">
              <a:lnSpc>
                <a:spcPct val="200000"/>
              </a:lnSpc>
              <a:spcBef>
                <a:spcPts val="0"/>
              </a:spcBef>
            </a:pPr>
            <a:r>
              <a:rPr lang="en-US" sz="1800" dirty="0"/>
              <a:t>Implementing this polices early will help with making sure that there is security in place to avoid any future problems.</a:t>
            </a:r>
          </a:p>
          <a:p>
            <a:pPr marL="1600200" lvl="3" indent="-228600">
              <a:lnSpc>
                <a:spcPct val="200000"/>
              </a:lnSpc>
              <a:spcBef>
                <a:spcPts val="0"/>
              </a:spcBef>
            </a:pPr>
            <a:r>
              <a:rPr lang="en-US" sz="1800" dirty="0"/>
              <a:t>Make sure tools that are being used are very efficient and suit whatever software it is being used for</a:t>
            </a:r>
          </a:p>
        </p:txBody>
      </p:sp>
      <p:pic>
        <p:nvPicPr>
          <p:cNvPr id="225" name="Google Shape;225;p12"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653"/>
    </mc:Choice>
    <mc:Fallback>
      <p:transition spd="slow" advTm="5465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Handle all exceptions</a:t>
            </a:r>
          </a:p>
          <a:p>
            <a:pPr marL="228600" lvl="0" indent="-228600" algn="l" rtl="0">
              <a:lnSpc>
                <a:spcPct val="90000"/>
              </a:lnSpc>
              <a:spcBef>
                <a:spcPts val="0"/>
              </a:spcBef>
              <a:spcAft>
                <a:spcPts val="0"/>
              </a:spcAft>
              <a:buClr>
                <a:schemeClr val="lt1"/>
              </a:buClr>
              <a:buSzPts val="2200"/>
              <a:buChar char="•"/>
            </a:pPr>
            <a:r>
              <a:rPr lang="en-US" sz="2400" dirty="0"/>
              <a:t>Validate Input data</a:t>
            </a:r>
          </a:p>
          <a:p>
            <a:pPr marL="228600" lvl="0" indent="-228600" algn="l" rtl="0">
              <a:lnSpc>
                <a:spcPct val="90000"/>
              </a:lnSpc>
              <a:spcBef>
                <a:spcPts val="0"/>
              </a:spcBef>
              <a:spcAft>
                <a:spcPts val="0"/>
              </a:spcAft>
              <a:buClr>
                <a:schemeClr val="lt1"/>
              </a:buClr>
              <a:buSzPts val="2200"/>
              <a:buChar char="•"/>
            </a:pPr>
            <a:r>
              <a:rPr lang="en-US" sz="2400" dirty="0"/>
              <a:t>Default Deny</a:t>
            </a:r>
          </a:p>
          <a:p>
            <a:pPr marL="228600" lvl="0" indent="-228600" algn="l" rtl="0">
              <a:lnSpc>
                <a:spcPct val="90000"/>
              </a:lnSpc>
              <a:spcBef>
                <a:spcPts val="0"/>
              </a:spcBef>
              <a:spcAft>
                <a:spcPts val="0"/>
              </a:spcAft>
              <a:buClr>
                <a:schemeClr val="lt1"/>
              </a:buClr>
              <a:buSzPts val="2200"/>
              <a:buChar char="•"/>
            </a:pPr>
            <a:r>
              <a:rPr lang="en-US" sz="2400" dirty="0"/>
              <a:t>Sanitize Data</a:t>
            </a:r>
          </a:p>
          <a:p>
            <a:pPr marL="228600" lvl="0" indent="-228600" algn="l" rtl="0">
              <a:lnSpc>
                <a:spcPct val="90000"/>
              </a:lnSpc>
              <a:spcBef>
                <a:spcPts val="0"/>
              </a:spcBef>
              <a:spcAft>
                <a:spcPts val="0"/>
              </a:spcAft>
              <a:buClr>
                <a:schemeClr val="lt1"/>
              </a:buClr>
              <a:buSzPts val="2200"/>
              <a:buChar char="•"/>
            </a:pPr>
            <a:r>
              <a:rPr lang="en-US" sz="2400" dirty="0"/>
              <a:t>Follow and review defense in depth strategies and understand the security policy</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38520220-78E5-029C-4B73-733659C2FCC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881"/>
    </mc:Choice>
    <mc:Fallback>
      <p:transition spd="slow" advTm="19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marR="0" lvl="0" indent="-342900">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rPr>
              <a:t>Google. (n.d.). Default encryption at rest  |  documentation  |  google cloud. Google. </a:t>
            </a:r>
            <a:r>
              <a:rPr lang="en-US" sz="1800" u="sng" dirty="0">
                <a:solidFill>
                  <a:srgbClr val="0000FF"/>
                </a:solidFill>
                <a:effectLst/>
                <a:latin typeface="Calibri" panose="020F0502020204030204" pitchFamily="34" charset="0"/>
                <a:ea typeface="Calibri" panose="020F0502020204030204" pitchFamily="34" charset="0"/>
                <a:hlinkClick r:id="rId6"/>
              </a:rPr>
              <a:t>https://cloud.google.com/docs/security/encryption/default-encryption</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rPr>
              <a:t>Content encryption: In Flight and at rest. (n.d.). </a:t>
            </a:r>
            <a:r>
              <a:rPr lang="en-US" sz="1800" u="sng" dirty="0">
                <a:solidFill>
                  <a:srgbClr val="0000FF"/>
                </a:solidFill>
                <a:effectLst/>
                <a:latin typeface="Calibri" panose="020F0502020204030204" pitchFamily="34" charset="0"/>
                <a:ea typeface="Calibri" panose="020F0502020204030204" pitchFamily="34" charset="0"/>
                <a:hlinkClick r:id="rId7"/>
              </a:rPr>
              <a:t>https://www.ibm.com/docs/en/aspera-on-cloud?topic=encryption-content-in-flight-rest</a:t>
            </a:r>
            <a:endParaRPr lang="en-US" sz="1800" dirty="0">
              <a:effectLst/>
              <a:latin typeface="Calibri" panose="020F0502020204030204" pitchFamily="34" charset="0"/>
              <a:ea typeface="Calibri" panose="020F0502020204030204" pitchFamily="34" charset="0"/>
            </a:endParaRPr>
          </a:p>
          <a:p>
            <a:r>
              <a:rPr lang="en-US" sz="1800" dirty="0" err="1">
                <a:effectLst/>
                <a:latin typeface="Calibri" panose="020F0502020204030204" pitchFamily="34" charset="0"/>
                <a:ea typeface="Calibri" panose="020F0502020204030204" pitchFamily="34" charset="0"/>
              </a:rPr>
              <a:t>Velimirovic</a:t>
            </a:r>
            <a:r>
              <a:rPr lang="en-US" sz="1800" dirty="0">
                <a:effectLst/>
                <a:latin typeface="Calibri" panose="020F0502020204030204" pitchFamily="34" charset="0"/>
                <a:ea typeface="Calibri" panose="020F0502020204030204" pitchFamily="34" charset="0"/>
              </a:rPr>
              <a:t>, A. (2023, November 16). Data Encryption in use explained. </a:t>
            </a:r>
            <a:r>
              <a:rPr lang="en-US" sz="1800" dirty="0" err="1">
                <a:effectLst/>
                <a:latin typeface="Calibri" panose="020F0502020204030204" pitchFamily="34" charset="0"/>
                <a:ea typeface="Calibri" panose="020F0502020204030204" pitchFamily="34" charset="0"/>
              </a:rPr>
              <a:t>phoenixNAP</a:t>
            </a:r>
            <a:r>
              <a:rPr lang="en-US" sz="1800" dirty="0">
                <a:effectLst/>
                <a:latin typeface="Calibri" panose="020F0502020204030204" pitchFamily="34" charset="0"/>
                <a:ea typeface="Calibri" panose="020F0502020204030204" pitchFamily="34" charset="0"/>
              </a:rPr>
              <a:t> Blog. https://</a:t>
            </a:r>
            <a:r>
              <a:rPr lang="en-US" sz="1800" dirty="0" err="1">
                <a:effectLst/>
                <a:latin typeface="Calibri" panose="020F0502020204030204" pitchFamily="34" charset="0"/>
                <a:ea typeface="Calibri" panose="020F0502020204030204" pitchFamily="34" charset="0"/>
              </a:rPr>
              <a:t>phoenixnap.com</a:t>
            </a:r>
            <a:r>
              <a:rPr lang="en-US" sz="1800" dirty="0">
                <a:effectLst/>
                <a:latin typeface="Calibri" panose="020F0502020204030204" pitchFamily="34" charset="0"/>
                <a:ea typeface="Calibri" panose="020F0502020204030204" pitchFamily="34" charset="0"/>
              </a:rPr>
              <a:t>/blog/encryption-in-use#:~:text=Encryption%20in%20use%20enables%20computations,data%20into%20memory%20for%20processing.</a:t>
            </a:r>
            <a:r>
              <a:rPr lang="en-US" dirty="0">
                <a:effectLst/>
              </a:rPr>
              <a:t> </a:t>
            </a:r>
          </a:p>
          <a:p>
            <a:r>
              <a:rPr lang="en-US" sz="1800" dirty="0">
                <a:effectLst/>
                <a:latin typeface="Calibri" panose="020F0502020204030204" pitchFamily="34" charset="0"/>
                <a:ea typeface="Calibri" panose="020F0502020204030204" pitchFamily="34" charset="0"/>
              </a:rPr>
              <a:t>Authentication, authorization, accounting and Identity Management. CCSI, A </a:t>
            </a:r>
            <a:r>
              <a:rPr lang="en-US" sz="1800" dirty="0" err="1">
                <a:effectLst/>
                <a:latin typeface="Calibri" panose="020F0502020204030204" pitchFamily="34" charset="0"/>
                <a:ea typeface="Calibri" panose="020F0502020204030204" pitchFamily="34" charset="0"/>
              </a:rPr>
              <a:t>Sourcepass</a:t>
            </a:r>
            <a:r>
              <a:rPr lang="en-US" sz="1800" dirty="0">
                <a:effectLst/>
                <a:latin typeface="Calibri" panose="020F0502020204030204" pitchFamily="34" charset="0"/>
                <a:ea typeface="Calibri" panose="020F0502020204030204" pitchFamily="34" charset="0"/>
              </a:rPr>
              <a:t> Company. (2019, April 29). https://</a:t>
            </a:r>
            <a:r>
              <a:rPr lang="en-US" sz="1800" dirty="0" err="1">
                <a:effectLst/>
                <a:latin typeface="Calibri" panose="020F0502020204030204" pitchFamily="34" charset="0"/>
                <a:ea typeface="Calibri" panose="020F0502020204030204" pitchFamily="34" charset="0"/>
              </a:rPr>
              <a:t>www.ccsinet.com</a:t>
            </a:r>
            <a:r>
              <a:rPr lang="en-US" sz="1800" dirty="0">
                <a:effectLst/>
                <a:latin typeface="Calibri" panose="020F0502020204030204" pitchFamily="34" charset="0"/>
                <a:ea typeface="Calibri" panose="020F0502020204030204" pitchFamily="34" charset="0"/>
              </a:rPr>
              <a:t>/blog/</a:t>
            </a:r>
            <a:r>
              <a:rPr lang="en-US" sz="1800" dirty="0" err="1">
                <a:effectLst/>
                <a:latin typeface="Calibri" panose="020F0502020204030204" pitchFamily="34" charset="0"/>
                <a:ea typeface="Calibri" panose="020F0502020204030204" pitchFamily="34" charset="0"/>
              </a:rPr>
              <a:t>aaa</a:t>
            </a:r>
            <a:r>
              <a:rPr lang="en-US" sz="1800" dirty="0">
                <a:effectLst/>
                <a:latin typeface="Calibri" panose="020F0502020204030204" pitchFamily="34" charset="0"/>
                <a:ea typeface="Calibri" panose="020F0502020204030204" pitchFamily="34" charset="0"/>
              </a:rPr>
              <a:t>-identity-management/</a:t>
            </a:r>
            <a:r>
              <a:rPr lang="en-US" dirty="0">
                <a:effectLst/>
              </a:rPr>
              <a:t> </a:t>
            </a:r>
            <a:endParaRPr lang="en-US" dirty="0"/>
          </a:p>
          <a:p>
            <a:r>
              <a:rPr lang="en-US" dirty="0" err="1"/>
              <a:t>Michali</a:t>
            </a:r>
            <a:r>
              <a:rPr lang="en-US" dirty="0"/>
              <a:t>. (2022, September 15). What is a </a:t>
            </a:r>
            <a:r>
              <a:rPr lang="en-US" dirty="0" err="1"/>
              <a:t>DevSecOps</a:t>
            </a:r>
            <a:r>
              <a:rPr lang="en-US" dirty="0"/>
              <a:t> pipeline?. Check Point Software. https://</a:t>
            </a:r>
            <a:r>
              <a:rPr lang="en-US" dirty="0" err="1"/>
              <a:t>www.checkpoint.com</a:t>
            </a:r>
            <a:r>
              <a:rPr lang="en-US" dirty="0"/>
              <a:t>/cyber-hub/cloud-security/</a:t>
            </a:r>
            <a:r>
              <a:rPr lang="en-US" dirty="0" err="1"/>
              <a:t>devsecops</a:t>
            </a:r>
            <a:r>
              <a:rPr lang="en-US" dirty="0"/>
              <a:t>/what-is-a-</a:t>
            </a:r>
            <a:r>
              <a:rPr lang="en-US" dirty="0" err="1"/>
              <a:t>devsecops</a:t>
            </a:r>
            <a:r>
              <a:rPr lang="en-US" dirty="0"/>
              <a:t>-pipeline/ </a:t>
            </a:r>
          </a:p>
          <a:p>
            <a:endParaRPr lang="en-US"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2F61E9A4-5B55-6906-43A4-0B910590248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54"/>
    </mc:Choice>
    <mc:Fallback>
      <p:transition spd="slow" advTm="7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876302"/>
            <a:ext cx="10820400" cy="4342384"/>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is the approach to information security where security mechanisms are carefully and thoughtfully layered, in order to create a stronger protection against risk and possible vulnerabilities in a system.</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D9087054-9C91-0567-7395-6332FD9711E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889"/>
    </mc:Choice>
    <mc:Fallback>
      <p:transition spd="slow" advTm="42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268249"/>
            <a:ext cx="8610600" cy="1149225"/>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lnSpcReduction="10000"/>
          </a:bodyPr>
          <a:lstStyle/>
          <a:p>
            <a:pPr marL="228600" lvl="0" indent="-88900" algn="l" rtl="0">
              <a:lnSpc>
                <a:spcPct val="90000"/>
              </a:lnSpc>
              <a:spcBef>
                <a:spcPts val="1000"/>
              </a:spcBef>
              <a:spcAft>
                <a:spcPts val="0"/>
              </a:spcAft>
              <a:buClr>
                <a:schemeClr val="lt1"/>
              </a:buClr>
              <a:buSzPts val="2200"/>
              <a:buNone/>
            </a:pPr>
            <a:r>
              <a:rPr lang="en-US" dirty="0"/>
              <a:t>The highest priority threats should be prioritized more while the low priorities should also be implemented but shouldn’t be prioritized higher than the higher priority threats.</a:t>
            </a:r>
            <a:endParaRPr dirty="0"/>
          </a:p>
        </p:txBody>
      </p:sp>
      <p:graphicFrame>
        <p:nvGraphicFramePr>
          <p:cNvPr id="161" name="Google Shape;161;p4" descr="Alt text required"/>
          <p:cNvGraphicFramePr/>
          <p:nvPr>
            <p:extLst>
              <p:ext uri="{D42A27DB-BD31-4B8C-83A1-F6EECF244321}">
                <p14:modId xmlns:p14="http://schemas.microsoft.com/office/powerpoint/2010/main" val="3833340873"/>
              </p:ext>
            </p:extLst>
          </p:nvPr>
        </p:nvGraphicFramePr>
        <p:xfrm>
          <a:off x="3344495" y="1280220"/>
          <a:ext cx="7532612" cy="5577780"/>
        </p:xfrm>
        <a:graphic>
          <a:graphicData uri="http://schemas.openxmlformats.org/drawingml/2006/table">
            <a:tbl>
              <a:tblPr firstRow="1" firstCol="1">
                <a:noFill/>
                <a:tableStyleId>{802198C4-3087-4945-87E3-76CBB3509B7E}</a:tableStyleId>
              </a:tblPr>
              <a:tblGrid>
                <a:gridCol w="3796368">
                  <a:extLst>
                    <a:ext uri="{9D8B030D-6E8A-4147-A177-3AD203B41FA5}">
                      <a16:colId xmlns:a16="http://schemas.microsoft.com/office/drawing/2014/main" val="20000"/>
                    </a:ext>
                  </a:extLst>
                </a:gridCol>
                <a:gridCol w="3736244">
                  <a:extLst>
                    <a:ext uri="{9D8B030D-6E8A-4147-A177-3AD203B41FA5}">
                      <a16:colId xmlns:a16="http://schemas.microsoft.com/office/drawing/2014/main" val="20001"/>
                    </a:ext>
                  </a:extLst>
                </a:gridCol>
              </a:tblGrid>
              <a:tr h="2714096">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Likely</a:t>
                      </a:r>
                      <a:endParaRPr sz="2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STD-010-CPP</a:t>
                      </a:r>
                    </a:p>
                    <a:p>
                      <a:pPr marL="0" marR="0" lvl="0" indent="0" algn="ctr" rtl="0">
                        <a:lnSpc>
                          <a:spcPct val="100000"/>
                        </a:lnSpc>
                        <a:spcBef>
                          <a:spcPts val="0"/>
                        </a:spcBef>
                        <a:spcAft>
                          <a:spcPts val="0"/>
                        </a:spcAft>
                        <a:buClr>
                          <a:srgbClr val="000000"/>
                        </a:buClr>
                        <a:buSzPts val="3600"/>
                        <a:buFont typeface="Arial"/>
                        <a:buNone/>
                      </a:pP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STD-003-CPP- 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STD-004-CPP- 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STD-005-CPP- 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STD-009-CPP-  P9</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STD-010-CPP- P18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459647">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STD-002-CPP- P4</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STD-006-CPP-  P1</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STD-007-CPP- P1</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STD-008-CPP- P2</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rgbClr val="FFD966"/>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rgbClr val="FFD966"/>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rgbClr val="FFD966"/>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STD-007-CPP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rgbClr val="FFD966"/>
                          </a:solidFill>
                        </a:rPr>
                        <a:t>STD-008-CPP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21A99A92-DA7A-F46D-6359-1FFF5420999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689"/>
    </mc:Choice>
    <mc:Fallback>
      <p:transition spd="slow" advTm="39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85750" indent="-285750">
              <a:lnSpc>
                <a:spcPct val="200000"/>
              </a:lnSpc>
              <a:spcBef>
                <a:spcPts val="0"/>
              </a:spcBef>
              <a:buSzPts val="2200"/>
            </a:pPr>
            <a:r>
              <a:rPr lang="en-US" sz="1800" dirty="0">
                <a:solidFill>
                  <a:schemeClr val="bg1"/>
                </a:solidFill>
                <a:effectLst/>
                <a:latin typeface="Calibri" panose="020F0502020204030204" pitchFamily="34" charset="0"/>
                <a:ea typeface="Calibri" panose="020F0502020204030204" pitchFamily="34" charset="0"/>
              </a:rPr>
              <a:t>Validate</a:t>
            </a:r>
            <a:r>
              <a:rPr lang="en-US" sz="1800" b="1" dirty="0">
                <a:solidFill>
                  <a:schemeClr val="bg1"/>
                </a:solidFill>
                <a:effectLst/>
                <a:latin typeface="Calibri" panose="020F0502020204030204" pitchFamily="34" charset="0"/>
                <a:ea typeface="Calibri" panose="020F0502020204030204" pitchFamily="34" charset="0"/>
              </a:rPr>
              <a:t> </a:t>
            </a:r>
            <a:r>
              <a:rPr lang="en-US" sz="1800" dirty="0">
                <a:solidFill>
                  <a:schemeClr val="bg1"/>
                </a:solidFill>
                <a:effectLst/>
                <a:latin typeface="Calibri" panose="020F0502020204030204" pitchFamily="34" charset="0"/>
                <a:ea typeface="Calibri" panose="020F0502020204030204" pitchFamily="34" charset="0"/>
              </a:rPr>
              <a:t>Input Data</a:t>
            </a:r>
          </a:p>
          <a:p>
            <a:pPr marL="285750" indent="-285750">
              <a:lnSpc>
                <a:spcPct val="200000"/>
              </a:lnSpc>
              <a:spcBef>
                <a:spcPts val="0"/>
              </a:spcBef>
              <a:buSzPts val="2200"/>
            </a:pPr>
            <a:r>
              <a:rPr lang="en-US" sz="1800" dirty="0">
                <a:solidFill>
                  <a:schemeClr val="bg1"/>
                </a:solidFill>
                <a:latin typeface="Calibri" panose="020F0502020204030204" pitchFamily="34" charset="0"/>
              </a:rPr>
              <a:t>Heed Compiler warning</a:t>
            </a:r>
          </a:p>
          <a:p>
            <a:pPr marL="285750" indent="-285750">
              <a:lnSpc>
                <a:spcPct val="200000"/>
              </a:lnSpc>
              <a:spcBef>
                <a:spcPts val="0"/>
              </a:spcBef>
              <a:buSzPts val="2200"/>
            </a:pPr>
            <a:r>
              <a:rPr lang="en-US" sz="1800" dirty="0">
                <a:solidFill>
                  <a:schemeClr val="bg1"/>
                </a:solidFill>
                <a:latin typeface="Calibri" panose="020F0502020204030204" pitchFamily="34" charset="0"/>
              </a:rPr>
              <a:t>Architect and Design for security policies</a:t>
            </a:r>
          </a:p>
          <a:p>
            <a:pPr marL="285750" indent="-285750">
              <a:lnSpc>
                <a:spcPct val="200000"/>
              </a:lnSpc>
              <a:spcBef>
                <a:spcPts val="0"/>
              </a:spcBef>
              <a:buSzPts val="2200"/>
            </a:pPr>
            <a:r>
              <a:rPr lang="en-US" sz="1800" dirty="0">
                <a:solidFill>
                  <a:schemeClr val="bg1"/>
                </a:solidFill>
                <a:latin typeface="Calibri" panose="020F0502020204030204" pitchFamily="34" charset="0"/>
              </a:rPr>
              <a:t>Keep it Simple</a:t>
            </a:r>
          </a:p>
          <a:p>
            <a:pPr marL="285750" indent="-285750">
              <a:lnSpc>
                <a:spcPct val="200000"/>
              </a:lnSpc>
              <a:spcBef>
                <a:spcPts val="0"/>
              </a:spcBef>
              <a:buSzPts val="2200"/>
            </a:pPr>
            <a:r>
              <a:rPr lang="en-US" sz="1800" dirty="0">
                <a:solidFill>
                  <a:schemeClr val="bg1"/>
                </a:solidFill>
                <a:latin typeface="Calibri" panose="020F0502020204030204" pitchFamily="34" charset="0"/>
              </a:rPr>
              <a:t>Default Deny</a:t>
            </a:r>
          </a:p>
          <a:p>
            <a:pPr marL="285750" indent="-285750">
              <a:lnSpc>
                <a:spcPct val="200000"/>
              </a:lnSpc>
              <a:spcBef>
                <a:spcPts val="0"/>
              </a:spcBef>
              <a:buSzPts val="2200"/>
            </a:pPr>
            <a:r>
              <a:rPr lang="en-US" sz="1800" dirty="0">
                <a:solidFill>
                  <a:schemeClr val="bg1"/>
                </a:solidFill>
                <a:latin typeface="Calibri" panose="020F0502020204030204" pitchFamily="34" charset="0"/>
              </a:rPr>
              <a:t>Adhere to the principle of least privilege</a:t>
            </a:r>
          </a:p>
          <a:p>
            <a:pPr marL="285750" indent="-285750">
              <a:lnSpc>
                <a:spcPct val="200000"/>
              </a:lnSpc>
              <a:spcBef>
                <a:spcPts val="0"/>
              </a:spcBef>
              <a:buSzPts val="2200"/>
            </a:pPr>
            <a:r>
              <a:rPr lang="en-US" sz="1800" dirty="0">
                <a:solidFill>
                  <a:schemeClr val="bg1"/>
                </a:solidFill>
                <a:latin typeface="Calibri" panose="020F0502020204030204" pitchFamily="34" charset="0"/>
              </a:rPr>
              <a:t>Sanitize Data sent to Other systems</a:t>
            </a:r>
          </a:p>
          <a:p>
            <a:pPr marL="285750" indent="-285750">
              <a:lnSpc>
                <a:spcPct val="200000"/>
              </a:lnSpc>
              <a:spcBef>
                <a:spcPts val="0"/>
              </a:spcBef>
              <a:buSzPts val="2200"/>
            </a:pPr>
            <a:r>
              <a:rPr lang="en-US" sz="1800" dirty="0">
                <a:solidFill>
                  <a:schemeClr val="bg1"/>
                </a:solidFill>
                <a:latin typeface="Calibri" panose="020F0502020204030204" pitchFamily="34" charset="0"/>
              </a:rPr>
              <a:t>Practice Defense in Depth</a:t>
            </a:r>
          </a:p>
          <a:p>
            <a:pPr marL="285750" indent="-285750">
              <a:lnSpc>
                <a:spcPct val="200000"/>
              </a:lnSpc>
              <a:spcBef>
                <a:spcPts val="0"/>
              </a:spcBef>
              <a:buSzPts val="2200"/>
            </a:pPr>
            <a:r>
              <a:rPr lang="en-US" sz="1800" dirty="0">
                <a:solidFill>
                  <a:schemeClr val="bg1"/>
                </a:solidFill>
                <a:latin typeface="Calibri" panose="020F0502020204030204" pitchFamily="34" charset="0"/>
              </a:rPr>
              <a:t>Use Effective Quality Assurance Techniques</a:t>
            </a:r>
          </a:p>
          <a:p>
            <a:pPr marL="285750" indent="-285750">
              <a:lnSpc>
                <a:spcPct val="200000"/>
              </a:lnSpc>
              <a:spcBef>
                <a:spcPts val="0"/>
              </a:spcBef>
              <a:buSzPts val="2200"/>
            </a:pPr>
            <a:r>
              <a:rPr lang="en-US" sz="1800" dirty="0">
                <a:solidFill>
                  <a:schemeClr val="bg1"/>
                </a:solidFill>
                <a:latin typeface="Calibri" panose="020F0502020204030204" pitchFamily="34" charset="0"/>
              </a:rPr>
              <a:t>Adopt a Secure coding Standards</a:t>
            </a:r>
          </a:p>
          <a:p>
            <a:pPr marL="228600" indent="-228600">
              <a:spcBef>
                <a:spcPts val="0"/>
              </a:spcBef>
              <a:buSzPts val="2200"/>
            </a:pPr>
            <a:endParaRPr dirty="0">
              <a:solidFill>
                <a:schemeClr val="bg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584DEF67-0ED8-85E8-4F1A-1885F121D91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318"/>
    </mc:Choice>
    <mc:Fallback>
      <p:transition spd="slow" advTm="60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Do not declare or define a reserved identifier</a:t>
            </a:r>
            <a:r>
              <a:rPr lang="en-US" sz="1800" dirty="0">
                <a:latin typeface="Calibri" panose="020F0502020204030204" pitchFamily="34" charset="0"/>
                <a:ea typeface="Calibri" panose="020F0502020204030204" pitchFamily="34" charset="0"/>
              </a:rPr>
              <a:t>.</a:t>
            </a: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Do not cast or delete pointers to incomplete classes</a:t>
            </a:r>
            <a:r>
              <a:rPr lang="en-US" dirty="0">
                <a:effectLst/>
              </a:rPr>
              <a:t> </a:t>
            </a:r>
            <a:endParaRPr lang="en-US" sz="1800" dirty="0">
              <a:effectLst/>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Do not attempt to create a std::string from a null pointer</a:t>
            </a:r>
            <a:r>
              <a:rPr lang="en-US" dirty="0">
                <a:effectLst/>
              </a:rPr>
              <a:t> </a:t>
            </a: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Prevent SQL Injection</a:t>
            </a:r>
            <a:r>
              <a:rPr lang="en-US" dirty="0">
                <a:effectLst/>
              </a:rPr>
              <a:t> </a:t>
            </a:r>
            <a:endParaRPr lang="en-US" sz="1800" dirty="0">
              <a:effectLst/>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Do not access freed memory</a:t>
            </a:r>
            <a:r>
              <a:rPr lang="en-US" dirty="0">
                <a:effectLst/>
              </a:rPr>
              <a:t> </a:t>
            </a: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Understand the termination behavior of assert() and abort()</a:t>
            </a:r>
            <a:r>
              <a:rPr lang="en-US" dirty="0">
                <a:effectLst/>
              </a:rPr>
              <a:t> </a:t>
            </a:r>
            <a:endParaRPr lang="en-US" sz="1800" dirty="0">
              <a:effectLst/>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Do not return from a computational exception signal handler</a:t>
            </a:r>
            <a:r>
              <a:rPr lang="en-US" dirty="0">
                <a:effectLst/>
              </a:rPr>
              <a:t> </a:t>
            </a: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Do not access a variable through a pointer of an incompatible type</a:t>
            </a:r>
            <a:r>
              <a:rPr lang="en-US" dirty="0">
                <a:effectLst/>
              </a:rPr>
              <a:t> </a:t>
            </a: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Ensure that operations on signed integers do not result in overflow</a:t>
            </a:r>
            <a:r>
              <a:rPr lang="en-US" dirty="0">
                <a:effectLst/>
              </a:rPr>
              <a:t> </a:t>
            </a:r>
            <a:endParaRPr lang="en-US" dirty="0"/>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Exclude user input from format strings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77868F4C-8839-9B76-CA20-D3B1ABDB71D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777"/>
    </mc:Choice>
    <mc:Fallback>
      <p:transition spd="slow" advTm="68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20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Encryption at rest</a:t>
            </a:r>
            <a:r>
              <a:rPr lang="en-US" sz="1200" dirty="0">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Encryption at rest is encryption that is used to help protect data that is stored on a disk (including solid-state drives) or backup media</a:t>
            </a:r>
            <a:r>
              <a:rPr lang="en-US" sz="1200" dirty="0">
                <a:effectLst/>
              </a:rPr>
              <a:t> </a:t>
            </a:r>
            <a:endParaRPr lang="en-US" sz="1200" dirty="0"/>
          </a:p>
          <a:p>
            <a:pPr marL="228600" lvl="0" indent="-228600" algn="l" rtl="0">
              <a:lnSpc>
                <a:spcPct val="200000"/>
              </a:lnSpc>
              <a:spcBef>
                <a:spcPts val="0"/>
              </a:spcBef>
              <a:spcAft>
                <a:spcPts val="0"/>
              </a:spcAft>
              <a:buClr>
                <a:schemeClr val="lt1"/>
              </a:buClr>
              <a:buSzPts val="2000"/>
              <a:buChar char="•"/>
            </a:pPr>
            <a:endParaRPr lang="en-US" sz="1200" dirty="0"/>
          </a:p>
          <a:p>
            <a:pPr marL="228600" lvl="0" indent="-228600" algn="l" rtl="0">
              <a:lnSpc>
                <a:spcPct val="20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Encryption in flight</a:t>
            </a:r>
            <a:r>
              <a:rPr lang="en-US" sz="1200" dirty="0">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Encryption in flight protects contents in transit. Encryption at rest maintains protection at the remote destination until the recipient applies the proper passphrase.</a:t>
            </a:r>
            <a:r>
              <a:rPr lang="en-US" sz="1200" dirty="0">
                <a:effectLst/>
              </a:rPr>
              <a:t> </a:t>
            </a:r>
            <a:endParaRPr lang="en-US" sz="1200" dirty="0"/>
          </a:p>
          <a:p>
            <a:pPr marL="228600" lvl="0" indent="-228600" algn="l" rtl="0">
              <a:lnSpc>
                <a:spcPct val="200000"/>
              </a:lnSpc>
              <a:spcBef>
                <a:spcPts val="0"/>
              </a:spcBef>
              <a:spcAft>
                <a:spcPts val="0"/>
              </a:spcAft>
              <a:buClr>
                <a:schemeClr val="lt1"/>
              </a:buClr>
              <a:buSzPts val="2000"/>
              <a:buChar char="•"/>
            </a:pPr>
            <a:endParaRPr lang="en-US" sz="1200" dirty="0"/>
          </a:p>
          <a:p>
            <a:pPr marL="228600" lvl="0" indent="-228600" algn="l" rtl="0">
              <a:lnSpc>
                <a:spcPct val="20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Encryption in use enables computations on ciphertext in a way that, once you decrypt data, the output is the same as if the computer operated with plaintext files.</a:t>
            </a:r>
            <a:r>
              <a:rPr lang="en-US" sz="1200" dirty="0">
                <a:effectLst/>
              </a:rPr>
              <a:t> </a:t>
            </a:r>
            <a:endParaRPr lang="en-US"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2D8D88D7-77EB-0F49-055A-538DC9113E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308"/>
    </mc:Choice>
    <mc:Fallback>
      <p:transition spd="slow" advTm="44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400"/>
            </a:pPr>
            <a:r>
              <a:rPr lang="en-US" dirty="0"/>
              <a:t>Authentication: Authentication is the act of confirming the truth of an attribute of a single piece of data claimed true by an entity. In contrast with identification, which refers to the act of stating or otherwise indicating a claim purportedly attesting to a person or thing’s identity</a:t>
            </a:r>
          </a:p>
          <a:p>
            <a:pPr marL="0" indent="0">
              <a:spcBef>
                <a:spcPts val="0"/>
              </a:spcBef>
              <a:buSzPts val="2400"/>
              <a:buNone/>
            </a:pPr>
            <a:endParaRPr lang="en-US" dirty="0"/>
          </a:p>
          <a:p>
            <a:pPr marL="228600" indent="-228600">
              <a:spcBef>
                <a:spcPts val="0"/>
              </a:spcBef>
              <a:buSzPts val="2400"/>
            </a:pPr>
            <a:r>
              <a:rPr lang="en-US" dirty="0"/>
              <a:t>Authorization: Authorization is the function of specifying access rights/privileges to resources related to information security and computer security in general and to access control in particular </a:t>
            </a:r>
          </a:p>
          <a:p>
            <a:pPr marL="0" indent="0">
              <a:spcBef>
                <a:spcPts val="0"/>
              </a:spcBef>
              <a:buSzPts val="2400"/>
              <a:buNone/>
            </a:pPr>
            <a:endParaRPr lang="en-US" dirty="0"/>
          </a:p>
          <a:p>
            <a:pPr marL="228600" indent="-228600">
              <a:spcBef>
                <a:spcPts val="0"/>
              </a:spcBef>
              <a:buSzPts val="2400"/>
            </a:pPr>
            <a:r>
              <a:rPr lang="en-US" dirty="0"/>
              <a:t>Accounting: This is the process that keeps track of a user’s activity while attached to a system; the trail included the amount of time attached, the resources accessed, and how much data transferred. Accounting data is used for trending, detecting breaches, and forensic investigating.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201FD561-A4C1-53C4-ACA5-CABCB05F999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212"/>
    </mc:Choice>
    <mc:Fallback>
      <p:transition spd="slow" advTm="92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COLLECTIONSMARTPOINTERISNOTNULL</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 program&#10;&#10;Description automatically generated">
            <a:extLst>
              <a:ext uri="{FF2B5EF4-FFF2-40B4-BE49-F238E27FC236}">
                <a16:creationId xmlns:a16="http://schemas.microsoft.com/office/drawing/2014/main" id="{D457C080-D318-7622-6677-034E6C12CFE7}"/>
              </a:ext>
            </a:extLst>
          </p:cNvPr>
          <p:cNvPicPr>
            <a:picLocks noChangeAspect="1"/>
          </p:cNvPicPr>
          <p:nvPr/>
        </p:nvPicPr>
        <p:blipFill>
          <a:blip r:embed="rId7"/>
          <a:stretch>
            <a:fillRect/>
          </a:stretch>
        </p:blipFill>
        <p:spPr>
          <a:xfrm>
            <a:off x="685800" y="3043865"/>
            <a:ext cx="7772400" cy="1503622"/>
          </a:xfrm>
          <a:prstGeom prst="rect">
            <a:avLst/>
          </a:prstGeom>
        </p:spPr>
      </p:pic>
      <p:pic>
        <p:nvPicPr>
          <p:cNvPr id="6" name="Audio 5">
            <a:extLst>
              <a:ext uri="{FF2B5EF4-FFF2-40B4-BE49-F238E27FC236}">
                <a16:creationId xmlns:a16="http://schemas.microsoft.com/office/drawing/2014/main" id="{5D3E5F83-7C79-440B-B767-2E257C1BC2C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401"/>
    </mc:Choice>
    <mc:Fallback>
      <p:transition spd="slow" advTm="27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ISEMPTYONCREATE</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D5C14A5A-06A1-4E0A-F9EB-8C21F5018258}"/>
              </a:ext>
            </a:extLst>
          </p:cNvPr>
          <p:cNvPicPr>
            <a:picLocks noChangeAspect="1"/>
          </p:cNvPicPr>
          <p:nvPr/>
        </p:nvPicPr>
        <p:blipFill>
          <a:blip r:embed="rId7"/>
          <a:stretch>
            <a:fillRect/>
          </a:stretch>
        </p:blipFill>
        <p:spPr>
          <a:xfrm>
            <a:off x="685800" y="2869905"/>
            <a:ext cx="7772400" cy="1564912"/>
          </a:xfrm>
          <a:prstGeom prst="rect">
            <a:avLst/>
          </a:prstGeom>
        </p:spPr>
      </p:pic>
      <p:pic>
        <p:nvPicPr>
          <p:cNvPr id="6" name="Audio 5">
            <a:extLst>
              <a:ext uri="{FF2B5EF4-FFF2-40B4-BE49-F238E27FC236}">
                <a16:creationId xmlns:a16="http://schemas.microsoft.com/office/drawing/2014/main" id="{68DFFF46-59FF-35DD-F1A1-BD65A6E25FC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54328622"/>
      </p:ext>
    </p:extLst>
  </p:cSld>
  <p:clrMapOvr>
    <a:masterClrMapping/>
  </p:clrMapOvr>
  <mc:AlternateContent xmlns:mc="http://schemas.openxmlformats.org/markup-compatibility/2006">
    <mc:Choice xmlns:p14="http://schemas.microsoft.com/office/powerpoint/2010/main" Requires="p14">
      <p:transition spd="slow" p14:dur="2000" advTm="5993"/>
    </mc:Choice>
    <mc:Fallback>
      <p:transition spd="slow" advTm="5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13243</TotalTime>
  <Words>971</Words>
  <Application>Microsoft Macintosh PowerPoint</Application>
  <PresentationFormat>Widescreen</PresentationFormat>
  <Paragraphs>117</Paragraphs>
  <Slides>18</Slides>
  <Notes>18</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Century Gothic</vt:lpstr>
      <vt:lpstr>Calibri</vt:lpstr>
      <vt:lpstr>Courier New</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Olaosebikan, Daniel</cp:lastModifiedBy>
  <cp:revision>6</cp:revision>
  <dcterms:created xsi:type="dcterms:W3CDTF">2020-08-19T17:59:24Z</dcterms:created>
  <dcterms:modified xsi:type="dcterms:W3CDTF">2024-04-28T21:26:42Z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